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7" r:id="rId1"/>
  </p:sldMasterIdLst>
  <p:sldIdLst>
    <p:sldId id="256" r:id="rId2"/>
    <p:sldId id="264" r:id="rId3"/>
    <p:sldId id="272" r:id="rId4"/>
    <p:sldId id="273" r:id="rId5"/>
    <p:sldId id="285" r:id="rId6"/>
    <p:sldId id="280" r:id="rId7"/>
    <p:sldId id="281" r:id="rId8"/>
    <p:sldId id="282" r:id="rId9"/>
    <p:sldId id="283" r:id="rId10"/>
    <p:sldId id="284" r:id="rId11"/>
    <p:sldId id="277" r:id="rId12"/>
    <p:sldId id="286" r:id="rId13"/>
    <p:sldId id="279" r:id="rId14"/>
    <p:sldId id="28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138" autoAdjust="0"/>
    <p:restoredTop sz="94660"/>
  </p:normalViewPr>
  <p:slideViewPr>
    <p:cSldViewPr snapToGrid="0">
      <p:cViewPr varScale="1">
        <p:scale>
          <a:sx n="101" d="100"/>
          <a:sy n="101" d="100"/>
        </p:scale>
        <p:origin x="120" y="47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19200" y="2516625"/>
            <a:ext cx="9753600" cy="2595025"/>
          </a:xfrm>
        </p:spPr>
        <p:txBody>
          <a:bodyPr>
            <a:normAutofit/>
          </a:bodyPr>
          <a:lstStyle>
            <a:lvl1pPr>
              <a:defRPr sz="4800"/>
            </a:lvl1pPr>
          </a:lstStyle>
          <a:p>
            <a:r>
              <a:rPr lang="en-US" smtClean="0"/>
              <a:t>Click to edit Master title style</a:t>
            </a:r>
            <a:endParaRPr lang="en-US"/>
          </a:p>
        </p:txBody>
      </p:sp>
      <p:sp>
        <p:nvSpPr>
          <p:cNvPr id="3" name="Subtitle 2"/>
          <p:cNvSpPr>
            <a:spLocks noGrp="1"/>
          </p:cNvSpPr>
          <p:nvPr>
            <p:ph type="subTitle" idx="1"/>
          </p:nvPr>
        </p:nvSpPr>
        <p:spPr>
          <a:xfrm>
            <a:off x="1219200" y="5166530"/>
            <a:ext cx="9753600" cy="1144632"/>
          </a:xfrm>
        </p:spPr>
        <p:txBody>
          <a:bodyPr>
            <a:normAutofit/>
          </a:bodyPr>
          <a:lstStyle>
            <a:lvl1pPr marL="0" indent="0" algn="l">
              <a:buNone/>
              <a:defRPr sz="2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0B1E136F-6AB8-41E8-92FC-8EE83CFADB22}" type="datetimeFigureOut">
              <a:rPr lang="en-US" smtClean="0"/>
              <a:t>7/30/2015</a:t>
            </a:fld>
            <a:endParaRPr lang="en-US"/>
          </a:p>
        </p:txBody>
      </p:sp>
      <p:sp>
        <p:nvSpPr>
          <p:cNvPr id="8" name="Slide Number Placeholder 7"/>
          <p:cNvSpPr>
            <a:spLocks noGrp="1"/>
          </p:cNvSpPr>
          <p:nvPr>
            <p:ph type="sldNum" sz="quarter" idx="11"/>
          </p:nvPr>
        </p:nvSpPr>
        <p:spPr/>
        <p:txBody>
          <a:bodyPr/>
          <a:lstStyle/>
          <a:p>
            <a:fld id="{7E1E558E-360E-4F2F-8648-CD9E59E5EDBA}"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1E136F-6AB8-41E8-92FC-8EE83CFADB22}" type="datetimeFigureOut">
              <a:rPr lang="en-US" smtClean="0"/>
              <a:t>7/30/2015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1E558E-360E-4F2F-8648-CD9E59E5EDB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31201" y="1826709"/>
            <a:ext cx="1989999" cy="448445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139365" y="1826709"/>
            <a:ext cx="6988635" cy="448445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B1E136F-6AB8-41E8-92FC-8EE83CFADB22}" type="datetimeFigureOut">
              <a:rPr lang="en-US" smtClean="0"/>
              <a:t>7/30/2015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1E558E-360E-4F2F-8648-CD9E59E5EDBA}"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B1E136F-6AB8-41E8-92FC-8EE83CFADB22}" type="datetimeFigureOut">
              <a:rPr lang="en-US" smtClean="0"/>
              <a:t>7/30/2015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1E558E-360E-4F2F-8648-CD9E59E5EDB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9200" y="5017572"/>
            <a:ext cx="9753600" cy="1293592"/>
          </a:xfrm>
        </p:spPr>
        <p:txBody>
          <a:bodyPr anchor="t"/>
          <a:lstStyle>
            <a:lvl1pPr algn="l">
              <a:defRPr sz="4000" b="0" cap="none"/>
            </a:lvl1pPr>
          </a:lstStyle>
          <a:p>
            <a:r>
              <a:rPr lang="en-US" smtClean="0"/>
              <a:t>Click to edit Master title style</a:t>
            </a:r>
            <a:endParaRPr lang="en-US"/>
          </a:p>
        </p:txBody>
      </p:sp>
      <p:sp>
        <p:nvSpPr>
          <p:cNvPr id="3" name="Text Placeholder 2"/>
          <p:cNvSpPr>
            <a:spLocks noGrp="1"/>
          </p:cNvSpPr>
          <p:nvPr>
            <p:ph type="body" idx="1"/>
          </p:nvPr>
        </p:nvSpPr>
        <p:spPr>
          <a:xfrm>
            <a:off x="1219200" y="3865098"/>
            <a:ext cx="9753600" cy="1098439"/>
          </a:xfrm>
        </p:spPr>
        <p:txBody>
          <a:bodyPr anchor="b"/>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B1E136F-6AB8-41E8-92FC-8EE83CFADB22}" type="datetimeFigureOut">
              <a:rPr lang="en-US" smtClean="0"/>
              <a:t>7/30/2015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1E558E-360E-4F2F-8648-CD9E59E5EDBA}"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0B1E136F-6AB8-41E8-92FC-8EE83CFADB22}" type="datetimeFigureOut">
              <a:rPr lang="en-US" smtClean="0"/>
              <a:t>7/30/2015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1E558E-360E-4F2F-8648-CD9E59E5EDBA}" type="slidenum">
              <a:rPr lang="en-US" smtClean="0"/>
              <a:t>‹#›</a:t>
            </a:fld>
            <a:endParaRPr lang="en-US"/>
          </a:p>
        </p:txBody>
      </p:sp>
      <p:sp>
        <p:nvSpPr>
          <p:cNvPr id="9" name="Title 8"/>
          <p:cNvSpPr>
            <a:spLocks noGrp="1"/>
          </p:cNvSpPr>
          <p:nvPr>
            <p:ph type="title"/>
          </p:nvPr>
        </p:nvSpPr>
        <p:spPr>
          <a:xfrm>
            <a:off x="1219200" y="1544716"/>
            <a:ext cx="9753600" cy="1154097"/>
          </a:xfrm>
        </p:spPr>
        <p:txBody>
          <a:bodyPr/>
          <a:lstStyle/>
          <a:p>
            <a:r>
              <a:rPr lang="en-US" smtClean="0"/>
              <a:t>Click to edit Master title style</a:t>
            </a:r>
            <a:endParaRPr lang="en-US"/>
          </a:p>
        </p:txBody>
      </p:sp>
      <p:sp>
        <p:nvSpPr>
          <p:cNvPr id="8" name="Content Placeholder 7"/>
          <p:cNvSpPr>
            <a:spLocks noGrp="1"/>
          </p:cNvSpPr>
          <p:nvPr>
            <p:ph sz="quarter" idx="13"/>
          </p:nvPr>
        </p:nvSpPr>
        <p:spPr>
          <a:xfrm>
            <a:off x="1219200" y="2743200"/>
            <a:ext cx="4754880" cy="359359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6242304" y="2743201"/>
            <a:ext cx="4754880" cy="35956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88464" y="2743200"/>
            <a:ext cx="4486656" cy="621792"/>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6513526" y="2743200"/>
            <a:ext cx="4482749" cy="621792"/>
          </a:xfrm>
        </p:spPr>
        <p:txBody>
          <a:bodyPr anchor="b">
            <a:no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0B1E136F-6AB8-41E8-92FC-8EE83CFADB22}" type="datetimeFigureOut">
              <a:rPr lang="en-US" smtClean="0"/>
              <a:t>7/30/2015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1E558E-360E-4F2F-8648-CD9E59E5EDBA}" type="slidenum">
              <a:rPr lang="en-US" smtClean="0"/>
              <a:t>‹#›</a:t>
            </a:fld>
            <a:endParaRPr lang="en-US"/>
          </a:p>
        </p:txBody>
      </p:sp>
      <p:sp>
        <p:nvSpPr>
          <p:cNvPr id="10" name="Title 9"/>
          <p:cNvSpPr>
            <a:spLocks noGrp="1"/>
          </p:cNvSpPr>
          <p:nvPr>
            <p:ph type="title"/>
          </p:nvPr>
        </p:nvSpPr>
        <p:spPr>
          <a:xfrm>
            <a:off x="1219200" y="1544716"/>
            <a:ext cx="9753600" cy="1154097"/>
          </a:xfrm>
        </p:spPr>
        <p:txBody>
          <a:bodyPr/>
          <a:lstStyle/>
          <a:p>
            <a:r>
              <a:rPr lang="en-US" smtClean="0"/>
              <a:t>Click to edit Master title style</a:t>
            </a:r>
            <a:endParaRPr lang="en-US" dirty="0"/>
          </a:p>
        </p:txBody>
      </p:sp>
      <p:sp>
        <p:nvSpPr>
          <p:cNvPr id="11" name="Content Placeholder 10"/>
          <p:cNvSpPr>
            <a:spLocks noGrp="1"/>
          </p:cNvSpPr>
          <p:nvPr>
            <p:ph sz="quarter" idx="13"/>
          </p:nvPr>
        </p:nvSpPr>
        <p:spPr>
          <a:xfrm>
            <a:off x="1219200" y="3383280"/>
            <a:ext cx="4754880" cy="29535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6242303" y="3383280"/>
            <a:ext cx="4754880" cy="295351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B1E136F-6AB8-41E8-92FC-8EE83CFADB22}" type="datetimeFigureOut">
              <a:rPr lang="en-US" smtClean="0"/>
              <a:t>7/30/2015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1E558E-360E-4F2F-8648-CD9E59E5EDB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1E136F-6AB8-41E8-92FC-8EE83CFADB22}" type="datetimeFigureOut">
              <a:rPr lang="en-US" smtClean="0"/>
              <a:t>7/30/2015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1E558E-360E-4F2F-8648-CD9E59E5EDB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1825363"/>
            <a:ext cx="3934581" cy="2173015"/>
          </a:xfrm>
        </p:spPr>
        <p:txBody>
          <a:bodyPr anchor="b">
            <a:normAutofit/>
          </a:bodyPr>
          <a:lstStyle>
            <a:lvl1pPr algn="l">
              <a:defRPr sz="2800" b="0"/>
            </a:lvl1pPr>
          </a:lstStyle>
          <a:p>
            <a:r>
              <a:rPr lang="en-US" smtClean="0"/>
              <a:t>Click to edit Master title style</a:t>
            </a:r>
            <a:endParaRPr lang="en-US" dirty="0"/>
          </a:p>
        </p:txBody>
      </p:sp>
      <p:sp>
        <p:nvSpPr>
          <p:cNvPr id="3" name="Content Placeholder 2"/>
          <p:cNvSpPr>
            <a:spLocks noGrp="1"/>
          </p:cNvSpPr>
          <p:nvPr>
            <p:ph idx="1"/>
          </p:nvPr>
        </p:nvSpPr>
        <p:spPr>
          <a:xfrm>
            <a:off x="5362336" y="1826709"/>
            <a:ext cx="5610464" cy="4476614"/>
          </a:xfrm>
        </p:spPr>
        <p:txBody>
          <a:bodyPr anchor="ct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19200" y="4061096"/>
            <a:ext cx="3934581" cy="2245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1E136F-6AB8-41E8-92FC-8EE83CFADB22}" type="datetimeFigureOut">
              <a:rPr lang="en-US" smtClean="0"/>
              <a:t>7/30/2015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1E558E-360E-4F2F-8648-CD9E59E5EDB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9200" y="1828800"/>
            <a:ext cx="3938016" cy="2176272"/>
          </a:xfrm>
        </p:spPr>
        <p:txBody>
          <a:bodyPr anchor="b">
            <a:normAutofit/>
          </a:bodyPr>
          <a:lstStyle>
            <a:lvl1pPr algn="l">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5588000" y="2286000"/>
            <a:ext cx="5384800" cy="3352800"/>
          </a:xfrm>
          <a:solidFill>
            <a:schemeClr val="accent2"/>
          </a:solidFill>
          <a:ln w="12700">
            <a:noFill/>
          </a:ln>
          <a:effectLst>
            <a:reflection blurRad="12700" stA="30000" endPos="30000" dist="31750" dir="5400000" sy="-100000" algn="bl" rotWithShape="0"/>
          </a:effectLst>
          <a:scene3d>
            <a:camera prst="perspectiveRight" fov="2700000">
              <a:rot lat="240000" lon="900000" rev="0"/>
            </a:camera>
            <a:lightRig rig="threePt" dir="t">
              <a:rot lat="0" lon="0" rev="2700000"/>
            </a:lightRig>
          </a:scene3d>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219200" y="4059936"/>
            <a:ext cx="3938016" cy="224942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1E136F-6AB8-41E8-92FC-8EE83CFADB22}" type="datetimeFigureOut">
              <a:rPr lang="en-US" smtClean="0"/>
              <a:t>7/30/2015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1E558E-360E-4F2F-8648-CD9E59E5EDBA}"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10" name="Rectangle 9"/>
          <p:cNvSpPr/>
          <p:nvPr/>
        </p:nvSpPr>
        <p:spPr>
          <a:xfrm>
            <a:off x="11247024" y="573807"/>
            <a:ext cx="114981" cy="5723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1425892" y="573807"/>
            <a:ext cx="768096" cy="5723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219200" y="1544716"/>
            <a:ext cx="9753600" cy="115409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19200" y="2769834"/>
            <a:ext cx="9753600" cy="353952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8010254" y="548797"/>
            <a:ext cx="1585509" cy="297918"/>
          </a:xfrm>
          <a:prstGeom prst="rect">
            <a:avLst/>
          </a:prstGeom>
        </p:spPr>
        <p:txBody>
          <a:bodyPr vert="horz" lIns="91440" tIns="45720" rIns="91440" bIns="45720" rtlCol="0" anchor="ctr"/>
          <a:lstStyle>
            <a:lvl1pPr algn="l">
              <a:defRPr sz="1200">
                <a:solidFill>
                  <a:schemeClr val="tx1">
                    <a:alpha val="50000"/>
                  </a:schemeClr>
                </a:solidFill>
              </a:defRPr>
            </a:lvl1pPr>
          </a:lstStyle>
          <a:p>
            <a:fld id="{0B1E136F-6AB8-41E8-92FC-8EE83CFADB22}" type="datetimeFigureOut">
              <a:rPr lang="en-US" smtClean="0"/>
              <a:t>7/30/2015</a:t>
            </a:fld>
            <a:endParaRPr lang="en-US"/>
          </a:p>
        </p:txBody>
      </p:sp>
      <p:sp>
        <p:nvSpPr>
          <p:cNvPr id="6" name="Slide Number Placeholder 5"/>
          <p:cNvSpPr>
            <a:spLocks noGrp="1"/>
          </p:cNvSpPr>
          <p:nvPr>
            <p:ph type="sldNum" sz="quarter" idx="4"/>
          </p:nvPr>
        </p:nvSpPr>
        <p:spPr>
          <a:xfrm>
            <a:off x="9752554" y="548797"/>
            <a:ext cx="1254937" cy="301752"/>
          </a:xfrm>
          <a:prstGeom prst="rect">
            <a:avLst/>
          </a:prstGeom>
        </p:spPr>
        <p:txBody>
          <a:bodyPr vert="horz" lIns="91440" tIns="45720" rIns="91440" bIns="45720" rtlCol="0" anchor="ctr"/>
          <a:lstStyle>
            <a:lvl1pPr algn="r">
              <a:defRPr sz="1200">
                <a:solidFill>
                  <a:schemeClr val="tx1"/>
                </a:solidFill>
              </a:defRPr>
            </a:lvl1pPr>
          </a:lstStyle>
          <a:p>
            <a:fld id="{7E1E558E-360E-4F2F-8648-CD9E59E5EDBA}" type="slidenum">
              <a:rPr lang="en-US" smtClean="0"/>
              <a:t>‹#›</a:t>
            </a:fld>
            <a:endParaRPr lang="en-US"/>
          </a:p>
        </p:txBody>
      </p:sp>
      <p:sp>
        <p:nvSpPr>
          <p:cNvPr id="5" name="Footer Placeholder 4"/>
          <p:cNvSpPr>
            <a:spLocks noGrp="1"/>
          </p:cNvSpPr>
          <p:nvPr>
            <p:ph type="ftr" sz="quarter" idx="3"/>
          </p:nvPr>
        </p:nvSpPr>
        <p:spPr>
          <a:xfrm>
            <a:off x="8011585" y="855957"/>
            <a:ext cx="2995319" cy="301227"/>
          </a:xfrm>
          <a:prstGeom prst="rect">
            <a:avLst/>
          </a:prstGeom>
        </p:spPr>
        <p:txBody>
          <a:bodyPr vert="horz" lIns="91440" tIns="0" rIns="91440" bIns="45720" rtlCol="0" anchor="t"/>
          <a:lstStyle>
            <a:lvl1pPr algn="l">
              <a:defRPr sz="1000">
                <a:solidFill>
                  <a:schemeClr val="tx1"/>
                </a:solidFill>
              </a:defRPr>
            </a:lvl1pPr>
          </a:lstStyle>
          <a:p>
            <a:endParaRPr lang="en-US"/>
          </a:p>
        </p:txBody>
      </p:sp>
    </p:spTree>
  </p:cSld>
  <p:clrMap bg1="dk1" tx1="lt1" bg2="dk2" tx2="lt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txStyles>
    <p:titleStyle>
      <a:lvl1pPr algn="l" defTabSz="914400" rtl="0" eaLnBrk="1" latinLnBrk="0" hangingPunct="1">
        <a:spcBef>
          <a:spcPct val="0"/>
        </a:spcBef>
        <a:buNone/>
        <a:defRPr sz="40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lamp.cse.fau.edu/~vlang/gojupiter/index.php"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lamp.cse.fau.edu/~vlang/gojupiter/index.php"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The GoJupiter </a:t>
            </a:r>
            <a:r>
              <a:rPr lang="en-US" dirty="0" smtClean="0"/>
              <a:t>Project</a:t>
            </a:r>
            <a:endParaRPr lang="en-US" dirty="0"/>
          </a:p>
        </p:txBody>
      </p:sp>
      <p:sp>
        <p:nvSpPr>
          <p:cNvPr id="3" name="Subtitle 2"/>
          <p:cNvSpPr>
            <a:spLocks noGrp="1"/>
          </p:cNvSpPr>
          <p:nvPr>
            <p:ph type="subTitle" idx="1"/>
          </p:nvPr>
        </p:nvSpPr>
        <p:spPr/>
        <p:txBody>
          <a:bodyPr/>
          <a:lstStyle/>
          <a:p>
            <a:r>
              <a:rPr lang="en-US" dirty="0"/>
              <a:t>Ingenuous Engineers</a:t>
            </a:r>
          </a:p>
        </p:txBody>
      </p:sp>
    </p:spTree>
    <p:extLst>
      <p:ext uri="{BB962C8B-B14F-4D97-AF65-F5344CB8AC3E}">
        <p14:creationId xmlns:p14="http://schemas.microsoft.com/office/powerpoint/2010/main" val="1987210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4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heel(1)">
                                      <p:cBhvr>
                                        <p:cTn id="12" dur="4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0522" y="0"/>
            <a:ext cx="9753600" cy="1154097"/>
          </a:xfrm>
        </p:spPr>
        <p:txBody>
          <a:bodyPr/>
          <a:lstStyle/>
          <a:p>
            <a:pPr algn="ctr"/>
            <a:r>
              <a:rPr lang="en-US" dirty="0" smtClean="0"/>
              <a:t>Reviews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4097"/>
            <a:ext cx="12192000" cy="5703903"/>
          </a:xfrm>
          <a:prstGeom prst="rect">
            <a:avLst/>
          </a:prstGeom>
        </p:spPr>
      </p:pic>
    </p:spTree>
    <p:extLst>
      <p:ext uri="{BB962C8B-B14F-4D97-AF65-F5344CB8AC3E}">
        <p14:creationId xmlns:p14="http://schemas.microsoft.com/office/powerpoint/2010/main" val="349474955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291" y="0"/>
            <a:ext cx="9753600" cy="1154097"/>
          </a:xfrm>
        </p:spPr>
        <p:txBody>
          <a:bodyPr/>
          <a:lstStyle/>
          <a:p>
            <a:pPr algn="ctr"/>
            <a:r>
              <a:rPr lang="en-US" dirty="0" smtClean="0"/>
              <a:t>Features of GoJupiter.com</a:t>
            </a:r>
            <a:endParaRPr lang="en-US" dirty="0"/>
          </a:p>
        </p:txBody>
      </p:sp>
      <p:sp>
        <p:nvSpPr>
          <p:cNvPr id="3" name="Content Placeholder 2"/>
          <p:cNvSpPr>
            <a:spLocks noGrp="1"/>
          </p:cNvSpPr>
          <p:nvPr>
            <p:ph idx="1"/>
          </p:nvPr>
        </p:nvSpPr>
        <p:spPr>
          <a:xfrm>
            <a:off x="1219200" y="1754910"/>
            <a:ext cx="9753600" cy="4554452"/>
          </a:xfrm>
        </p:spPr>
        <p:txBody>
          <a:bodyPr>
            <a:normAutofit/>
          </a:bodyPr>
          <a:lstStyle/>
          <a:p>
            <a:r>
              <a:rPr lang="en-US" sz="3200" dirty="0" smtClean="0"/>
              <a:t>Completed:</a:t>
            </a:r>
          </a:p>
          <a:p>
            <a:pPr lvl="1"/>
            <a:r>
              <a:rPr lang="en-US" sz="3000" dirty="0" smtClean="0"/>
              <a:t>Register (Login) to GoJupiter.com</a:t>
            </a:r>
          </a:p>
          <a:p>
            <a:pPr lvl="1"/>
            <a:r>
              <a:rPr lang="en-US" sz="3000" dirty="0"/>
              <a:t>Book </a:t>
            </a:r>
            <a:r>
              <a:rPr lang="en-US" sz="3000" dirty="0" smtClean="0"/>
              <a:t>Travel to Jupiter</a:t>
            </a:r>
          </a:p>
          <a:p>
            <a:pPr lvl="1"/>
            <a:r>
              <a:rPr lang="en-US" sz="3000" dirty="0" smtClean="0"/>
              <a:t>Read/Write Reviews on Jupiter attractions</a:t>
            </a:r>
          </a:p>
          <a:p>
            <a:pPr lvl="1"/>
            <a:r>
              <a:rPr lang="en-US" sz="3000" dirty="0" smtClean="0"/>
              <a:t>Modern, user-friendly, and simplistic interface</a:t>
            </a:r>
            <a:endParaRPr lang="en-US" dirty="0"/>
          </a:p>
          <a:p>
            <a:endParaRPr lang="en-US" sz="3200" dirty="0" smtClean="0"/>
          </a:p>
          <a:p>
            <a:r>
              <a:rPr lang="en-US" sz="3200" dirty="0" smtClean="0"/>
              <a:t>Incomplete</a:t>
            </a:r>
          </a:p>
          <a:p>
            <a:pPr lvl="1"/>
            <a:r>
              <a:rPr lang="en-US" sz="3000" dirty="0" smtClean="0"/>
              <a:t>Limit on concurrent users (time-constraints)</a:t>
            </a:r>
          </a:p>
          <a:p>
            <a:pPr marL="320040" lvl="1" indent="0">
              <a:buNone/>
            </a:pPr>
            <a:endParaRPr lang="en-US" sz="3000" dirty="0" smtClean="0"/>
          </a:p>
          <a:p>
            <a:pPr lvl="1"/>
            <a:endParaRPr lang="en-US" sz="3000" dirty="0" smtClean="0"/>
          </a:p>
        </p:txBody>
      </p:sp>
    </p:spTree>
    <p:extLst>
      <p:ext uri="{BB962C8B-B14F-4D97-AF65-F5344CB8AC3E}">
        <p14:creationId xmlns:p14="http://schemas.microsoft.com/office/powerpoint/2010/main" val="8248991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19200" y="0"/>
            <a:ext cx="9753600" cy="1154097"/>
          </a:xfrm>
        </p:spPr>
        <p:txBody>
          <a:bodyPr/>
          <a:lstStyle/>
          <a:p>
            <a:pPr algn="ctr"/>
            <a:r>
              <a:rPr lang="en-US" dirty="0" smtClean="0"/>
              <a:t>Team Members Contributions</a:t>
            </a:r>
            <a:endParaRPr lang="en-US" dirty="0"/>
          </a:p>
        </p:txBody>
      </p:sp>
      <p:sp>
        <p:nvSpPr>
          <p:cNvPr id="5" name="Subtitle 4"/>
          <p:cNvSpPr>
            <a:spLocks noGrp="1"/>
          </p:cNvSpPr>
          <p:nvPr>
            <p:ph idx="1"/>
          </p:nvPr>
        </p:nvSpPr>
        <p:spPr>
          <a:xfrm>
            <a:off x="1219200" y="1385552"/>
            <a:ext cx="9753600" cy="5136140"/>
          </a:xfrm>
        </p:spPr>
        <p:txBody>
          <a:bodyPr>
            <a:normAutofit lnSpcReduction="10000"/>
          </a:bodyPr>
          <a:lstStyle/>
          <a:p>
            <a:r>
              <a:rPr lang="en-US" sz="2400" dirty="0"/>
              <a:t>John </a:t>
            </a:r>
            <a:r>
              <a:rPr lang="en-US" sz="2400" dirty="0" smtClean="0"/>
              <a:t>Odlum (Project Owner)</a:t>
            </a:r>
          </a:p>
          <a:p>
            <a:pPr lvl="1"/>
            <a:r>
              <a:rPr lang="en-US" sz="2000" dirty="0" smtClean="0"/>
              <a:t>Decided which </a:t>
            </a:r>
            <a:r>
              <a:rPr lang="en-US" sz="2000" dirty="0"/>
              <a:t>features and functionality </a:t>
            </a:r>
            <a:r>
              <a:rPr lang="en-US" sz="2000" dirty="0" smtClean="0"/>
              <a:t>would </a:t>
            </a:r>
            <a:r>
              <a:rPr lang="en-US" sz="2000" dirty="0"/>
              <a:t>be developed and </a:t>
            </a:r>
            <a:r>
              <a:rPr lang="en-US" sz="2000" dirty="0" smtClean="0"/>
              <a:t>the order of development (Maintained the backlog).</a:t>
            </a:r>
          </a:p>
          <a:p>
            <a:pPr lvl="1"/>
            <a:r>
              <a:rPr lang="en-US" sz="2000" dirty="0" smtClean="0"/>
              <a:t>Managed project and communicated a strong vision of our goal.</a:t>
            </a:r>
          </a:p>
          <a:p>
            <a:pPr marL="320040" lvl="1" indent="0">
              <a:buNone/>
            </a:pPr>
            <a:endParaRPr lang="en-US" sz="2000" dirty="0" smtClean="0"/>
          </a:p>
          <a:p>
            <a:r>
              <a:rPr lang="en-US" sz="2400" dirty="0"/>
              <a:t>Dillon </a:t>
            </a:r>
            <a:r>
              <a:rPr lang="en-US" sz="2400" dirty="0" smtClean="0"/>
              <a:t>Padgett (Scrum Master)</a:t>
            </a:r>
          </a:p>
          <a:p>
            <a:pPr lvl="1"/>
            <a:r>
              <a:rPr lang="en-US" sz="2000" dirty="0"/>
              <a:t>Ensured that the team was operating in a functional and productive manner</a:t>
            </a:r>
            <a:r>
              <a:rPr lang="en-US" sz="2000" dirty="0" smtClean="0"/>
              <a:t>.</a:t>
            </a:r>
          </a:p>
          <a:p>
            <a:pPr lvl="1"/>
            <a:r>
              <a:rPr lang="en-US" sz="2000" dirty="0" smtClean="0"/>
              <a:t>Assigned tasks to developers and ensured execution of each sprint.</a:t>
            </a:r>
          </a:p>
          <a:p>
            <a:pPr lvl="1"/>
            <a:r>
              <a:rPr lang="en-US" sz="2000" dirty="0" smtClean="0"/>
              <a:t>Provided leadership and enacted scrum values and practices.</a:t>
            </a:r>
          </a:p>
          <a:p>
            <a:pPr marL="320040" lvl="1" indent="0">
              <a:buNone/>
            </a:pPr>
            <a:endParaRPr lang="en-US" sz="2000" dirty="0" smtClean="0"/>
          </a:p>
          <a:p>
            <a:r>
              <a:rPr lang="en-US" sz="2400" dirty="0"/>
              <a:t>Viviana </a:t>
            </a:r>
            <a:r>
              <a:rPr lang="en-US" sz="2400" dirty="0" smtClean="0"/>
              <a:t>Falco, </a:t>
            </a:r>
            <a:r>
              <a:rPr lang="en-US" sz="2400" dirty="0"/>
              <a:t>Dave </a:t>
            </a:r>
            <a:r>
              <a:rPr lang="en-US" sz="2400" dirty="0" smtClean="0"/>
              <a:t>Parham, </a:t>
            </a:r>
            <a:r>
              <a:rPr lang="en-US" sz="2400" dirty="0" err="1"/>
              <a:t>Pini</a:t>
            </a:r>
            <a:r>
              <a:rPr lang="en-US" sz="2400" dirty="0"/>
              <a:t> </a:t>
            </a:r>
            <a:r>
              <a:rPr lang="en-US" sz="2400" dirty="0" err="1"/>
              <a:t>Vaknine</a:t>
            </a:r>
            <a:r>
              <a:rPr lang="en-US" sz="2400" dirty="0" smtClean="0"/>
              <a:t> (Web Developers)</a:t>
            </a:r>
          </a:p>
          <a:p>
            <a:pPr lvl="1"/>
            <a:r>
              <a:rPr lang="en-US" sz="2000" dirty="0" smtClean="0"/>
              <a:t>Produced all vertical slices of working product functionality for each sprint.</a:t>
            </a:r>
          </a:p>
          <a:p>
            <a:pPr lvl="1"/>
            <a:r>
              <a:rPr lang="en-US" sz="2000" dirty="0" smtClean="0"/>
              <a:t>Developed and implemented logic for the GoJupiter</a:t>
            </a:r>
            <a:r>
              <a:rPr lang="en-US" sz="2000" dirty="0"/>
              <a:t> </a:t>
            </a:r>
            <a:r>
              <a:rPr lang="en-US" sz="2000" dirty="0" smtClean="0"/>
              <a:t>site.</a:t>
            </a:r>
          </a:p>
          <a:p>
            <a:pPr lvl="1"/>
            <a:r>
              <a:rPr lang="en-US" sz="2000" dirty="0" smtClean="0"/>
              <a:t>Constructed database.</a:t>
            </a:r>
          </a:p>
          <a:p>
            <a:pPr lvl="1"/>
            <a:endParaRPr lang="en-US" dirty="0" smtClean="0"/>
          </a:p>
        </p:txBody>
      </p:sp>
    </p:spTree>
    <p:extLst>
      <p:ext uri="{BB962C8B-B14F-4D97-AF65-F5344CB8AC3E}">
        <p14:creationId xmlns:p14="http://schemas.microsoft.com/office/powerpoint/2010/main" val="575550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0"/>
            <a:ext cx="9753600" cy="1154097"/>
          </a:xfrm>
        </p:spPr>
        <p:txBody>
          <a:bodyPr/>
          <a:lstStyle/>
          <a:p>
            <a:pPr algn="ctr"/>
            <a:r>
              <a:rPr lang="en-US" dirty="0" smtClean="0"/>
              <a:t>Lessons Learned</a:t>
            </a:r>
            <a:endParaRPr lang="en-US" dirty="0"/>
          </a:p>
        </p:txBody>
      </p:sp>
      <p:sp>
        <p:nvSpPr>
          <p:cNvPr id="3" name="Content Placeholder 2"/>
          <p:cNvSpPr>
            <a:spLocks noGrp="1"/>
          </p:cNvSpPr>
          <p:nvPr>
            <p:ph idx="1"/>
          </p:nvPr>
        </p:nvSpPr>
        <p:spPr>
          <a:xfrm>
            <a:off x="1219200" y="1292786"/>
            <a:ext cx="9753600" cy="5016576"/>
          </a:xfrm>
        </p:spPr>
        <p:txBody>
          <a:bodyPr/>
          <a:lstStyle/>
          <a:p>
            <a:r>
              <a:rPr lang="en-US" dirty="0" smtClean="0"/>
              <a:t>Working on this GoJupiter.com project we, the Ingenuous Engineers, have learned:</a:t>
            </a:r>
          </a:p>
          <a:p>
            <a:r>
              <a:rPr lang="en-US" dirty="0"/>
              <a:t>T</a:t>
            </a:r>
            <a:r>
              <a:rPr lang="en-US" dirty="0" smtClean="0"/>
              <a:t>hat </a:t>
            </a:r>
            <a:r>
              <a:rPr lang="en-US" dirty="0"/>
              <a:t>S</a:t>
            </a:r>
            <a:r>
              <a:rPr lang="en-US" dirty="0" smtClean="0"/>
              <a:t>oftware Engineering is not only different form Software Engineering but encompasses much more than it. It involves </a:t>
            </a:r>
            <a:r>
              <a:rPr lang="en-US" dirty="0"/>
              <a:t>management, project planning, risk management, scheduling, quality assurance, architectural design</a:t>
            </a:r>
            <a:r>
              <a:rPr lang="en-US" dirty="0" smtClean="0"/>
              <a:t>, and requirement management.</a:t>
            </a:r>
          </a:p>
          <a:p>
            <a:r>
              <a:rPr lang="en-US" dirty="0" smtClean="0"/>
              <a:t>How to follow the Scrum process in order to deliver the highest business value in the shortest time, by following the leadership of our Product Owner, adhering to the management of our Scrum Master, and producing a working product with Development Team.</a:t>
            </a:r>
          </a:p>
          <a:p>
            <a:r>
              <a:rPr lang="en-US" dirty="0" smtClean="0"/>
              <a:t>How to develop and </a:t>
            </a:r>
            <a:r>
              <a:rPr lang="en-US" dirty="0"/>
              <a:t>follow User-Stories </a:t>
            </a:r>
            <a:r>
              <a:rPr lang="en-US" dirty="0" smtClean="0"/>
              <a:t>and Use-Cases that display all the ways our system would be used to achieve the goals of each user. </a:t>
            </a:r>
          </a:p>
          <a:p>
            <a:r>
              <a:rPr lang="en-US" dirty="0" smtClean="0"/>
              <a:t>A good design consists of </a:t>
            </a:r>
            <a:r>
              <a:rPr lang="en-US" dirty="0"/>
              <a:t>H</a:t>
            </a:r>
            <a:r>
              <a:rPr lang="en-US" dirty="0" smtClean="0"/>
              <a:t>igh Cohesion and Low Coupling, Exception Identification and Handling, and Fault Prevention and Tolerance.</a:t>
            </a:r>
          </a:p>
          <a:p>
            <a:r>
              <a:rPr lang="en-US" dirty="0" smtClean="0"/>
              <a:t>In a team each individual has a certain skillset and the key to a successful team is recognizing those skillsets and ensuring they’re used in a most efficient fashion.</a:t>
            </a:r>
          </a:p>
        </p:txBody>
      </p:sp>
    </p:spTree>
    <p:extLst>
      <p:ext uri="{BB962C8B-B14F-4D97-AF65-F5344CB8AC3E}">
        <p14:creationId xmlns:p14="http://schemas.microsoft.com/office/powerpoint/2010/main" val="36282757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0"/>
            <a:ext cx="9753600" cy="1154097"/>
          </a:xfrm>
        </p:spPr>
        <p:txBody>
          <a:bodyPr/>
          <a:lstStyle/>
          <a:p>
            <a:pPr algn="ctr"/>
            <a:r>
              <a:rPr lang="en-US" dirty="0" smtClean="0"/>
              <a:t>GoJupiter, you won’t regret it!</a:t>
            </a:r>
            <a:endParaRPr lang="en-US" dirty="0"/>
          </a:p>
        </p:txBody>
      </p:sp>
      <p:pic>
        <p:nvPicPr>
          <p:cNvPr id="4" name="Picture 3">
            <a:hlinkClick r:id="rId2"/>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00596" y="2496753"/>
            <a:ext cx="6643659" cy="3737058"/>
          </a:xfrm>
          <a:prstGeom prst="rect">
            <a:avLst/>
          </a:prstGeom>
        </p:spPr>
      </p:pic>
    </p:spTree>
    <p:extLst>
      <p:ext uri="{BB962C8B-B14F-4D97-AF65-F5344CB8AC3E}">
        <p14:creationId xmlns:p14="http://schemas.microsoft.com/office/powerpoint/2010/main" val="110591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2500"/>
                                        <p:tgtEl>
                                          <p:spTgt spid="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2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219200" y="0"/>
            <a:ext cx="9753600" cy="1154097"/>
          </a:xfrm>
        </p:spPr>
        <p:txBody>
          <a:bodyPr/>
          <a:lstStyle/>
          <a:p>
            <a:pPr algn="ctr"/>
            <a:r>
              <a:rPr lang="en-US" dirty="0" smtClean="0"/>
              <a:t>Roles &amp; Contributions</a:t>
            </a:r>
            <a:endParaRPr lang="en-US" dirty="0"/>
          </a:p>
        </p:txBody>
      </p:sp>
      <p:sp>
        <p:nvSpPr>
          <p:cNvPr id="5" name="Subtitle 4"/>
          <p:cNvSpPr>
            <a:spLocks noGrp="1"/>
          </p:cNvSpPr>
          <p:nvPr>
            <p:ph idx="1"/>
          </p:nvPr>
        </p:nvSpPr>
        <p:spPr>
          <a:xfrm>
            <a:off x="1219200" y="1385552"/>
            <a:ext cx="9753600" cy="5136140"/>
          </a:xfrm>
        </p:spPr>
        <p:txBody>
          <a:bodyPr>
            <a:normAutofit lnSpcReduction="10000"/>
          </a:bodyPr>
          <a:lstStyle/>
          <a:p>
            <a:r>
              <a:rPr lang="en-US" sz="2400" dirty="0"/>
              <a:t>John </a:t>
            </a:r>
            <a:r>
              <a:rPr lang="en-US" sz="2400" dirty="0" smtClean="0"/>
              <a:t>Odlum (Project Owner)</a:t>
            </a:r>
          </a:p>
          <a:p>
            <a:pPr lvl="1"/>
            <a:r>
              <a:rPr lang="en-US" sz="2000" dirty="0" smtClean="0"/>
              <a:t>Decided which </a:t>
            </a:r>
            <a:r>
              <a:rPr lang="en-US" sz="2000" dirty="0"/>
              <a:t>features and functionality </a:t>
            </a:r>
            <a:r>
              <a:rPr lang="en-US" sz="2000" dirty="0" smtClean="0"/>
              <a:t>would </a:t>
            </a:r>
            <a:r>
              <a:rPr lang="en-US" sz="2000" dirty="0"/>
              <a:t>be developed and </a:t>
            </a:r>
            <a:r>
              <a:rPr lang="en-US" sz="2000" dirty="0" smtClean="0"/>
              <a:t>the order of development (Maintained the backlog).</a:t>
            </a:r>
          </a:p>
          <a:p>
            <a:pPr lvl="1"/>
            <a:r>
              <a:rPr lang="en-US" sz="2000" dirty="0" smtClean="0"/>
              <a:t>Managed project and communicated a strong vision of our goal.</a:t>
            </a:r>
          </a:p>
          <a:p>
            <a:pPr marL="320040" lvl="1" indent="0">
              <a:buNone/>
            </a:pPr>
            <a:endParaRPr lang="en-US" sz="2000" dirty="0" smtClean="0"/>
          </a:p>
          <a:p>
            <a:r>
              <a:rPr lang="en-US" sz="2400" dirty="0"/>
              <a:t>Dillon </a:t>
            </a:r>
            <a:r>
              <a:rPr lang="en-US" sz="2400" dirty="0" smtClean="0"/>
              <a:t>Padgett (Scrum Master)</a:t>
            </a:r>
          </a:p>
          <a:p>
            <a:pPr lvl="1"/>
            <a:r>
              <a:rPr lang="en-US" sz="2000" dirty="0"/>
              <a:t>Ensured that the team was operating in a functional and productive manner</a:t>
            </a:r>
            <a:r>
              <a:rPr lang="en-US" sz="2000" dirty="0" smtClean="0"/>
              <a:t>.</a:t>
            </a:r>
          </a:p>
          <a:p>
            <a:pPr lvl="1"/>
            <a:r>
              <a:rPr lang="en-US" sz="2000" dirty="0" smtClean="0"/>
              <a:t>Assigned tasks to developers and ensured execution of each sprint.</a:t>
            </a:r>
          </a:p>
          <a:p>
            <a:pPr lvl="1"/>
            <a:r>
              <a:rPr lang="en-US" sz="2000" smtClean="0"/>
              <a:t>Provided leadership and </a:t>
            </a:r>
            <a:r>
              <a:rPr lang="en-US" sz="2000" dirty="0" smtClean="0"/>
              <a:t>enacted scrum values and practices.</a:t>
            </a:r>
          </a:p>
          <a:p>
            <a:pPr marL="320040" lvl="1" indent="0">
              <a:buNone/>
            </a:pPr>
            <a:endParaRPr lang="en-US" sz="2000" dirty="0" smtClean="0"/>
          </a:p>
          <a:p>
            <a:r>
              <a:rPr lang="en-US" sz="2400" dirty="0"/>
              <a:t>Viviana </a:t>
            </a:r>
            <a:r>
              <a:rPr lang="en-US" sz="2400" dirty="0" smtClean="0"/>
              <a:t>Falco, </a:t>
            </a:r>
            <a:r>
              <a:rPr lang="en-US" sz="2400" dirty="0"/>
              <a:t>Dave </a:t>
            </a:r>
            <a:r>
              <a:rPr lang="en-US" sz="2400" dirty="0" smtClean="0"/>
              <a:t>Parham, </a:t>
            </a:r>
            <a:r>
              <a:rPr lang="en-US" sz="2400" dirty="0" err="1"/>
              <a:t>Pini</a:t>
            </a:r>
            <a:r>
              <a:rPr lang="en-US" sz="2400" dirty="0"/>
              <a:t> </a:t>
            </a:r>
            <a:r>
              <a:rPr lang="en-US" sz="2400" dirty="0" err="1"/>
              <a:t>Vaknine</a:t>
            </a:r>
            <a:r>
              <a:rPr lang="en-US" sz="2400" dirty="0" smtClean="0"/>
              <a:t> (Web Developers)</a:t>
            </a:r>
          </a:p>
          <a:p>
            <a:pPr lvl="1"/>
            <a:r>
              <a:rPr lang="en-US" sz="2000" dirty="0" smtClean="0"/>
              <a:t>Produced all vertical slices of working product functionality for each sprint.</a:t>
            </a:r>
          </a:p>
          <a:p>
            <a:pPr lvl="1"/>
            <a:r>
              <a:rPr lang="en-US" sz="2000" dirty="0" smtClean="0"/>
              <a:t>Developed and implemented logic for the GoJupiter</a:t>
            </a:r>
            <a:r>
              <a:rPr lang="en-US" sz="2000" dirty="0"/>
              <a:t> </a:t>
            </a:r>
            <a:r>
              <a:rPr lang="en-US" sz="2000" dirty="0" smtClean="0"/>
              <a:t>site.</a:t>
            </a:r>
          </a:p>
          <a:p>
            <a:pPr lvl="1"/>
            <a:r>
              <a:rPr lang="en-US" sz="2000" dirty="0" smtClean="0"/>
              <a:t>Constructed database.</a:t>
            </a:r>
          </a:p>
          <a:p>
            <a:pPr lvl="1"/>
            <a:endParaRPr lang="en-US" dirty="0" smtClean="0"/>
          </a:p>
        </p:txBody>
      </p:sp>
    </p:spTree>
    <p:extLst>
      <p:ext uri="{BB962C8B-B14F-4D97-AF65-F5344CB8AC3E}">
        <p14:creationId xmlns:p14="http://schemas.microsoft.com/office/powerpoint/2010/main" val="2231981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barn(inVertical)">
                                      <p:cBhvr>
                                        <p:cTn id="12" dur="2000"/>
                                        <p:tgtEl>
                                          <p:spTgt spid="5">
                                            <p:txEl>
                                              <p:pRg st="0" end="0"/>
                                            </p:txEl>
                                          </p:spTgt>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animEffect transition="in" filter="barn(inVertical)">
                                      <p:cBhvr>
                                        <p:cTn id="15" dur="2000"/>
                                        <p:tgtEl>
                                          <p:spTgt spid="5">
                                            <p:txEl>
                                              <p:pRg st="1" end="1"/>
                                            </p:txEl>
                                          </p:spTgt>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5">
                                            <p:txEl>
                                              <p:pRg st="2" end="2"/>
                                            </p:txEl>
                                          </p:spTgt>
                                        </p:tgtEl>
                                        <p:attrNameLst>
                                          <p:attrName>style.visibility</p:attrName>
                                        </p:attrNameLst>
                                      </p:cBhvr>
                                      <p:to>
                                        <p:strVal val="visible"/>
                                      </p:to>
                                    </p:set>
                                    <p:animEffect transition="in" filter="barn(inVertical)">
                                      <p:cBhvr>
                                        <p:cTn id="18" dur="2000"/>
                                        <p:tgtEl>
                                          <p:spTgt spid="5">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barn(inVertical)">
                                      <p:cBhvr>
                                        <p:cTn id="23" dur="2000"/>
                                        <p:tgtEl>
                                          <p:spTgt spid="5">
                                            <p:txEl>
                                              <p:pRg st="4" end="4"/>
                                            </p:txEl>
                                          </p:spTgt>
                                        </p:tgtEl>
                                      </p:cBhvr>
                                    </p:animEffect>
                                  </p:childTnLst>
                                </p:cTn>
                              </p:par>
                              <p:par>
                                <p:cTn id="24" presetID="16" presetClass="entr" presetSubtype="21"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barn(inVertical)">
                                      <p:cBhvr>
                                        <p:cTn id="26" dur="2000"/>
                                        <p:tgtEl>
                                          <p:spTgt spid="5">
                                            <p:txEl>
                                              <p:pRg st="5" end="5"/>
                                            </p:txEl>
                                          </p:spTgt>
                                        </p:tgtEl>
                                      </p:cBhvr>
                                    </p:animEffect>
                                  </p:childTnLst>
                                </p:cTn>
                              </p:par>
                              <p:par>
                                <p:cTn id="27" presetID="16" presetClass="entr" presetSubtype="21" fill="hold" grpId="0"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animEffect transition="in" filter="barn(inVertical)">
                                      <p:cBhvr>
                                        <p:cTn id="29" dur="2000"/>
                                        <p:tgtEl>
                                          <p:spTgt spid="5">
                                            <p:txEl>
                                              <p:pRg st="6" end="6"/>
                                            </p:txEl>
                                          </p:spTgt>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5">
                                            <p:txEl>
                                              <p:pRg st="7" end="7"/>
                                            </p:txEl>
                                          </p:spTgt>
                                        </p:tgtEl>
                                        <p:attrNameLst>
                                          <p:attrName>style.visibility</p:attrName>
                                        </p:attrNameLst>
                                      </p:cBhvr>
                                      <p:to>
                                        <p:strVal val="visible"/>
                                      </p:to>
                                    </p:set>
                                    <p:animEffect transition="in" filter="barn(inVertical)">
                                      <p:cBhvr>
                                        <p:cTn id="32" dur="2000"/>
                                        <p:tgtEl>
                                          <p:spTgt spid="5">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5">
                                            <p:txEl>
                                              <p:pRg st="9" end="9"/>
                                            </p:txEl>
                                          </p:spTgt>
                                        </p:tgtEl>
                                        <p:attrNameLst>
                                          <p:attrName>style.visibility</p:attrName>
                                        </p:attrNameLst>
                                      </p:cBhvr>
                                      <p:to>
                                        <p:strVal val="visible"/>
                                      </p:to>
                                    </p:set>
                                    <p:animEffect transition="in" filter="barn(inVertical)">
                                      <p:cBhvr>
                                        <p:cTn id="37" dur="2000"/>
                                        <p:tgtEl>
                                          <p:spTgt spid="5">
                                            <p:txEl>
                                              <p:pRg st="9" end="9"/>
                                            </p:txEl>
                                          </p:spTgt>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5">
                                            <p:txEl>
                                              <p:pRg st="10" end="10"/>
                                            </p:txEl>
                                          </p:spTgt>
                                        </p:tgtEl>
                                        <p:attrNameLst>
                                          <p:attrName>style.visibility</p:attrName>
                                        </p:attrNameLst>
                                      </p:cBhvr>
                                      <p:to>
                                        <p:strVal val="visible"/>
                                      </p:to>
                                    </p:set>
                                    <p:animEffect transition="in" filter="barn(inVertical)">
                                      <p:cBhvr>
                                        <p:cTn id="40" dur="2000"/>
                                        <p:tgtEl>
                                          <p:spTgt spid="5">
                                            <p:txEl>
                                              <p:pRg st="10" end="10"/>
                                            </p:txEl>
                                          </p:spTgt>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5">
                                            <p:txEl>
                                              <p:pRg st="11" end="11"/>
                                            </p:txEl>
                                          </p:spTgt>
                                        </p:tgtEl>
                                        <p:attrNameLst>
                                          <p:attrName>style.visibility</p:attrName>
                                        </p:attrNameLst>
                                      </p:cBhvr>
                                      <p:to>
                                        <p:strVal val="visible"/>
                                      </p:to>
                                    </p:set>
                                    <p:animEffect transition="in" filter="barn(inVertical)">
                                      <p:cBhvr>
                                        <p:cTn id="43" dur="2000"/>
                                        <p:tgtEl>
                                          <p:spTgt spid="5">
                                            <p:txEl>
                                              <p:pRg st="11" end="11"/>
                                            </p:txEl>
                                          </p:spTgt>
                                        </p:tgtEl>
                                      </p:cBhvr>
                                    </p:animEffect>
                                  </p:childTnLst>
                                </p:cTn>
                              </p:par>
                              <p:par>
                                <p:cTn id="44" presetID="16" presetClass="entr" presetSubtype="21" fill="hold" grpId="0" nodeType="withEffect">
                                  <p:stCondLst>
                                    <p:cond delay="0"/>
                                  </p:stCondLst>
                                  <p:childTnLst>
                                    <p:set>
                                      <p:cBhvr>
                                        <p:cTn id="45" dur="1" fill="hold">
                                          <p:stCondLst>
                                            <p:cond delay="0"/>
                                          </p:stCondLst>
                                        </p:cTn>
                                        <p:tgtEl>
                                          <p:spTgt spid="5">
                                            <p:txEl>
                                              <p:pRg st="12" end="12"/>
                                            </p:txEl>
                                          </p:spTgt>
                                        </p:tgtEl>
                                        <p:attrNameLst>
                                          <p:attrName>style.visibility</p:attrName>
                                        </p:attrNameLst>
                                      </p:cBhvr>
                                      <p:to>
                                        <p:strVal val="visible"/>
                                      </p:to>
                                    </p:set>
                                    <p:animEffect transition="in" filter="barn(inVertical)">
                                      <p:cBhvr>
                                        <p:cTn id="46" dur="2000"/>
                                        <p:tgtEl>
                                          <p:spTgt spid="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0"/>
            <a:ext cx="9753600" cy="1154097"/>
          </a:xfrm>
        </p:spPr>
        <p:txBody>
          <a:bodyPr/>
          <a:lstStyle/>
          <a:p>
            <a:pPr algn="ctr"/>
            <a:r>
              <a:rPr lang="en-US" dirty="0" smtClean="0"/>
              <a:t>Site URL</a:t>
            </a:r>
            <a:endParaRPr lang="en-US" dirty="0"/>
          </a:p>
        </p:txBody>
      </p:sp>
      <p:sp>
        <p:nvSpPr>
          <p:cNvPr id="3" name="Content Placeholder 2"/>
          <p:cNvSpPr>
            <a:spLocks noGrp="1"/>
          </p:cNvSpPr>
          <p:nvPr>
            <p:ph idx="1"/>
          </p:nvPr>
        </p:nvSpPr>
        <p:spPr>
          <a:xfrm>
            <a:off x="452053" y="1392315"/>
            <a:ext cx="11322873" cy="910725"/>
          </a:xfrm>
        </p:spPr>
        <p:txBody>
          <a:bodyPr>
            <a:noAutofit/>
          </a:bodyPr>
          <a:lstStyle/>
          <a:p>
            <a:pPr marL="45720" indent="0" algn="ctr">
              <a:buNone/>
            </a:pPr>
            <a:r>
              <a:rPr lang="en-US" sz="3600" dirty="0">
                <a:hlinkClick r:id="rId2"/>
              </a:rPr>
              <a:t>http://lamp.cse.fau.edu/~vlang/gojupiter/</a:t>
            </a:r>
            <a:r>
              <a:rPr lang="en-US" sz="3600" dirty="0" smtClean="0">
                <a:hlinkClick r:id="rId2"/>
              </a:rPr>
              <a:t>index.php</a:t>
            </a:r>
            <a:endParaRPr lang="en-US" sz="3600" dirty="0" smtClean="0"/>
          </a:p>
          <a:p>
            <a:pPr marL="45720" indent="0" algn="ctr">
              <a:buNone/>
            </a:pPr>
            <a:endParaRPr lang="en-US" sz="3600" dirty="0"/>
          </a:p>
        </p:txBody>
      </p:sp>
      <p:pic>
        <p:nvPicPr>
          <p:cNvPr id="4" name="Picture 3">
            <a:hlinkClick r:id="rId2"/>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900596" y="2496753"/>
            <a:ext cx="6643659" cy="3737058"/>
          </a:xfrm>
          <a:prstGeom prst="rect">
            <a:avLst/>
          </a:prstGeom>
        </p:spPr>
      </p:pic>
    </p:spTree>
    <p:extLst>
      <p:ext uri="{BB962C8B-B14F-4D97-AF65-F5344CB8AC3E}">
        <p14:creationId xmlns:p14="http://schemas.microsoft.com/office/powerpoint/2010/main" val="1697568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2500"/>
                                        <p:tgtEl>
                                          <p:spTgt spid="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2500"/>
                                        <p:tgtEl>
                                          <p:spTgt spid="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3" dur="2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199" y="-129142"/>
            <a:ext cx="9753600" cy="1154097"/>
          </a:xfrm>
        </p:spPr>
        <p:txBody>
          <a:bodyPr/>
          <a:lstStyle/>
          <a:p>
            <a:pPr algn="ctr"/>
            <a:r>
              <a:rPr lang="en-US" dirty="0" smtClean="0"/>
              <a:t>Idea Behind GoJupiter</a:t>
            </a:r>
            <a:endParaRPr lang="en-US" dirty="0"/>
          </a:p>
        </p:txBody>
      </p:sp>
      <p:sp>
        <p:nvSpPr>
          <p:cNvPr id="3" name="Content Placeholder 2"/>
          <p:cNvSpPr>
            <a:spLocks noGrp="1"/>
          </p:cNvSpPr>
          <p:nvPr>
            <p:ph idx="1"/>
          </p:nvPr>
        </p:nvSpPr>
        <p:spPr>
          <a:xfrm>
            <a:off x="1219200" y="1334472"/>
            <a:ext cx="9753600" cy="4974889"/>
          </a:xfrm>
        </p:spPr>
        <p:txBody>
          <a:bodyPr>
            <a:normAutofit fontScale="77500" lnSpcReduction="20000"/>
          </a:bodyPr>
          <a:lstStyle/>
          <a:p>
            <a:r>
              <a:rPr lang="en-US" sz="3200" dirty="0" smtClean="0"/>
              <a:t>Purpose:</a:t>
            </a:r>
          </a:p>
          <a:p>
            <a:pPr lvl="1"/>
            <a:r>
              <a:rPr lang="en-US" sz="3000" dirty="0" smtClean="0"/>
              <a:t>Provide a means of traveling to the planet Jupiter.</a:t>
            </a:r>
          </a:p>
          <a:p>
            <a:endParaRPr lang="en-US" sz="3200" dirty="0"/>
          </a:p>
          <a:p>
            <a:r>
              <a:rPr lang="en-US" sz="3200" dirty="0" smtClean="0"/>
              <a:t>Motivation: </a:t>
            </a:r>
          </a:p>
          <a:p>
            <a:pPr lvl="1"/>
            <a:r>
              <a:rPr lang="en-US" sz="3000" dirty="0" smtClean="0"/>
              <a:t>Expose people to the life that exists outside of Earth.</a:t>
            </a:r>
            <a:endParaRPr lang="en-US" sz="2800" dirty="0"/>
          </a:p>
          <a:p>
            <a:endParaRPr lang="en-US" sz="3200" dirty="0" smtClean="0"/>
          </a:p>
          <a:p>
            <a:r>
              <a:rPr lang="en-US" sz="3200" dirty="0" smtClean="0"/>
              <a:t>Functionalities:</a:t>
            </a:r>
          </a:p>
          <a:p>
            <a:pPr lvl="1"/>
            <a:r>
              <a:rPr lang="en-US" sz="3000" dirty="0" smtClean="0"/>
              <a:t>Our site allows users to register to GoJupiter.com, book travel to Jupiter, and read/write reviews on the attractions of Jupiter.</a:t>
            </a:r>
          </a:p>
          <a:p>
            <a:pPr lvl="1"/>
            <a:endParaRPr lang="en-US" sz="3000" dirty="0" smtClean="0"/>
          </a:p>
          <a:p>
            <a:r>
              <a:rPr lang="en-US" sz="3200" dirty="0" smtClean="0"/>
              <a:t>Target Audience:</a:t>
            </a:r>
          </a:p>
          <a:p>
            <a:pPr lvl="1"/>
            <a:r>
              <a:rPr lang="en-US" sz="3000" dirty="0" smtClean="0"/>
              <a:t>Anyone with a desire to travel to Jupiter. The motivation will be </a:t>
            </a:r>
            <a:r>
              <a:rPr lang="en-US" sz="3000" dirty="0"/>
              <a:t>d</a:t>
            </a:r>
            <a:r>
              <a:rPr lang="en-US" sz="3000" dirty="0" smtClean="0"/>
              <a:t>ifferent across the diversity of ages and cultures but there is reason for all to go.</a:t>
            </a:r>
          </a:p>
        </p:txBody>
      </p:sp>
    </p:spTree>
    <p:extLst>
      <p:ext uri="{BB962C8B-B14F-4D97-AF65-F5344CB8AC3E}">
        <p14:creationId xmlns:p14="http://schemas.microsoft.com/office/powerpoint/2010/main" val="40943418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00193"/>
            <a:ext cx="9753600" cy="1154097"/>
          </a:xfrm>
        </p:spPr>
        <p:txBody>
          <a:bodyPr/>
          <a:lstStyle/>
          <a:p>
            <a:pPr algn="ctr"/>
            <a:r>
              <a:rPr lang="en-US" dirty="0" smtClean="0"/>
              <a:t>System Infrastructure</a:t>
            </a:r>
            <a:endParaRPr lang="en-US" dirty="0"/>
          </a:p>
        </p:txBody>
      </p:sp>
      <p:sp>
        <p:nvSpPr>
          <p:cNvPr id="3" name="Content Placeholder 2"/>
          <p:cNvSpPr>
            <a:spLocks noGrp="1"/>
          </p:cNvSpPr>
          <p:nvPr>
            <p:ph idx="1"/>
          </p:nvPr>
        </p:nvSpPr>
        <p:spPr>
          <a:xfrm>
            <a:off x="1219200" y="1493914"/>
            <a:ext cx="9753600" cy="4815447"/>
          </a:xfrm>
        </p:spPr>
        <p:txBody>
          <a:bodyPr>
            <a:normAutofit lnSpcReduction="10000"/>
          </a:bodyPr>
          <a:lstStyle/>
          <a:p>
            <a:r>
              <a:rPr lang="en-US" sz="3200" dirty="0" smtClean="0"/>
              <a:t>Languages:</a:t>
            </a:r>
          </a:p>
          <a:p>
            <a:pPr lvl="1"/>
            <a:r>
              <a:rPr lang="en-US" sz="3000" dirty="0" smtClean="0"/>
              <a:t>HTML/CSS, PHP, XML, &amp; JavaScript.</a:t>
            </a:r>
          </a:p>
          <a:p>
            <a:pPr lvl="1"/>
            <a:endParaRPr lang="en-US" sz="3000" dirty="0" smtClean="0"/>
          </a:p>
          <a:p>
            <a:r>
              <a:rPr lang="en-US" sz="3200" dirty="0" smtClean="0"/>
              <a:t>Database:</a:t>
            </a:r>
          </a:p>
          <a:p>
            <a:pPr lvl="1"/>
            <a:r>
              <a:rPr lang="en-US" sz="3000" dirty="0" smtClean="0"/>
              <a:t>phpMyAdmin</a:t>
            </a:r>
          </a:p>
          <a:p>
            <a:pPr lvl="1"/>
            <a:endParaRPr lang="en-US" sz="3000" dirty="0" smtClean="0"/>
          </a:p>
          <a:p>
            <a:r>
              <a:rPr lang="en-US" sz="3200" smtClean="0"/>
              <a:t>Platform</a:t>
            </a:r>
            <a:r>
              <a:rPr lang="en-US" sz="3200" dirty="0" smtClean="0"/>
              <a:t>:</a:t>
            </a:r>
          </a:p>
          <a:p>
            <a:pPr lvl="1"/>
            <a:r>
              <a:rPr lang="en-US" sz="3000" dirty="0" smtClean="0"/>
              <a:t>Windows, Macintosh, &amp; Mobile.</a:t>
            </a:r>
          </a:p>
          <a:p>
            <a:pPr lvl="1"/>
            <a:r>
              <a:rPr lang="en-US" sz="3000" dirty="0" smtClean="0"/>
              <a:t>Internet Explorer, Safari, Chrome, Firefox</a:t>
            </a:r>
          </a:p>
          <a:p>
            <a:pPr lvl="1"/>
            <a:endParaRPr lang="en-US" sz="3000" dirty="0"/>
          </a:p>
        </p:txBody>
      </p:sp>
    </p:spTree>
    <p:extLst>
      <p:ext uri="{BB962C8B-B14F-4D97-AF65-F5344CB8AC3E}">
        <p14:creationId xmlns:p14="http://schemas.microsoft.com/office/powerpoint/2010/main" val="8772215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862" y="2427611"/>
            <a:ext cx="11178257" cy="1512588"/>
          </a:xfrm>
        </p:spPr>
        <p:txBody>
          <a:bodyPr>
            <a:noAutofit/>
          </a:bodyPr>
          <a:lstStyle/>
          <a:p>
            <a:pPr algn="ctr"/>
            <a:r>
              <a:rPr lang="en-US" sz="6000" dirty="0" smtClean="0"/>
              <a:t>Screen Shots of Final System</a:t>
            </a:r>
            <a:endParaRPr lang="en-US" sz="6000" dirty="0"/>
          </a:p>
        </p:txBody>
      </p:sp>
    </p:spTree>
    <p:extLst>
      <p:ext uri="{BB962C8B-B14F-4D97-AF65-F5344CB8AC3E}">
        <p14:creationId xmlns:p14="http://schemas.microsoft.com/office/powerpoint/2010/main" val="208367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000" fill="hold"/>
                                        <p:tgtEl>
                                          <p:spTgt spid="2"/>
                                        </p:tgtEl>
                                        <p:attrNameLst>
                                          <p:attrName>ppt_w</p:attrName>
                                        </p:attrNameLst>
                                      </p:cBhvr>
                                      <p:tavLst>
                                        <p:tav tm="0">
                                          <p:val>
                                            <p:fltVal val="0"/>
                                          </p:val>
                                        </p:tav>
                                        <p:tav tm="100000">
                                          <p:val>
                                            <p:strVal val="#ppt_w"/>
                                          </p:val>
                                        </p:tav>
                                      </p:tavLst>
                                    </p:anim>
                                    <p:anim calcmode="lin" valueType="num">
                                      <p:cBhvr>
                                        <p:cTn id="8" dur="2000" fill="hold"/>
                                        <p:tgtEl>
                                          <p:spTgt spid="2"/>
                                        </p:tgtEl>
                                        <p:attrNameLst>
                                          <p:attrName>ppt_h</p:attrName>
                                        </p:attrNameLst>
                                      </p:cBhvr>
                                      <p:tavLst>
                                        <p:tav tm="0">
                                          <p:val>
                                            <p:fltVal val="0"/>
                                          </p:val>
                                        </p:tav>
                                        <p:tav tm="100000">
                                          <p:val>
                                            <p:strVal val="#ppt_h"/>
                                          </p:val>
                                        </p:tav>
                                      </p:tavLst>
                                    </p:anim>
                                    <p:animEffect transition="in" filter="fade">
                                      <p:cBhvr>
                                        <p:cTn id="9"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0522" y="0"/>
            <a:ext cx="9753600" cy="1154097"/>
          </a:xfrm>
        </p:spPr>
        <p:txBody>
          <a:bodyPr/>
          <a:lstStyle/>
          <a:p>
            <a:pPr algn="ctr"/>
            <a:r>
              <a:rPr lang="en-US" dirty="0" smtClean="0"/>
              <a:t>Home Page</a:t>
            </a:r>
            <a:endParaRPr lang="en-US" dirty="0"/>
          </a:p>
        </p:txBody>
      </p:sp>
      <p:pic>
        <p:nvPicPr>
          <p:cNvPr id="3" name="Picture 2" descr="Screen Shot 2015-07-29 at 1.56.4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687156"/>
            <a:ext cx="12192000" cy="1933070"/>
          </a:xfrm>
          <a:prstGeom prst="rect">
            <a:avLst/>
          </a:prstGeom>
        </p:spPr>
      </p:pic>
      <p:pic>
        <p:nvPicPr>
          <p:cNvPr id="4" name="Picture 3" descr="Screen Shot 2015-07-29 at 1.56.3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38802"/>
            <a:ext cx="12192000" cy="3411006"/>
          </a:xfrm>
          <a:prstGeom prst="rect">
            <a:avLst/>
          </a:prstGeom>
        </p:spPr>
      </p:pic>
    </p:spTree>
    <p:extLst>
      <p:ext uri="{BB962C8B-B14F-4D97-AF65-F5344CB8AC3E}">
        <p14:creationId xmlns:p14="http://schemas.microsoft.com/office/powerpoint/2010/main" val="6970348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0522" y="0"/>
            <a:ext cx="9753600" cy="1154097"/>
          </a:xfrm>
        </p:spPr>
        <p:txBody>
          <a:bodyPr/>
          <a:lstStyle/>
          <a:p>
            <a:pPr algn="ctr"/>
            <a:r>
              <a:rPr lang="en-US" dirty="0" smtClean="0"/>
              <a:t>Registration</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4096"/>
            <a:ext cx="12192000" cy="5703903"/>
          </a:xfrm>
          <a:prstGeom prst="rect">
            <a:avLst/>
          </a:prstGeom>
        </p:spPr>
      </p:pic>
    </p:spTree>
    <p:extLst>
      <p:ext uri="{BB962C8B-B14F-4D97-AF65-F5344CB8AC3E}">
        <p14:creationId xmlns:p14="http://schemas.microsoft.com/office/powerpoint/2010/main" val="14832483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0522" y="0"/>
            <a:ext cx="9753600" cy="1154097"/>
          </a:xfrm>
        </p:spPr>
        <p:txBody>
          <a:bodyPr/>
          <a:lstStyle/>
          <a:p>
            <a:pPr algn="ctr"/>
            <a:r>
              <a:rPr lang="en-US" dirty="0" smtClean="0"/>
              <a:t>Book Travel</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4097"/>
            <a:ext cx="12192000" cy="5703903"/>
          </a:xfrm>
          <a:prstGeom prst="rect">
            <a:avLst/>
          </a:prstGeom>
        </p:spPr>
      </p:pic>
    </p:spTree>
    <p:extLst>
      <p:ext uri="{BB962C8B-B14F-4D97-AF65-F5344CB8AC3E}">
        <p14:creationId xmlns:p14="http://schemas.microsoft.com/office/powerpoint/2010/main" val="148324839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erspective">
  <a:themeElements>
    <a:clrScheme name="Perspective">
      <a:dk1>
        <a:sysClr val="windowText" lastClr="000000"/>
      </a:dk1>
      <a:lt1>
        <a:sysClr val="window" lastClr="FFFFFF"/>
      </a:lt1>
      <a:dk2>
        <a:srgbClr val="283138"/>
      </a:dk2>
      <a:lt2>
        <a:srgbClr val="FF8600"/>
      </a:lt2>
      <a:accent1>
        <a:srgbClr val="838D9B"/>
      </a:accent1>
      <a:accent2>
        <a:srgbClr val="D2610C"/>
      </a:accent2>
      <a:accent3>
        <a:srgbClr val="80716A"/>
      </a:accent3>
      <a:accent4>
        <a:srgbClr val="94147C"/>
      </a:accent4>
      <a:accent5>
        <a:srgbClr val="5D5AD2"/>
      </a:accent5>
      <a:accent6>
        <a:srgbClr val="6F6C7D"/>
      </a:accent6>
      <a:hlink>
        <a:srgbClr val="6187E3"/>
      </a:hlink>
      <a:folHlink>
        <a:srgbClr val="7B8EB8"/>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erspective">
      <a:fillStyleLst>
        <a:solidFill>
          <a:schemeClr val="phClr"/>
        </a:solidFill>
        <a:gradFill rotWithShape="1">
          <a:gsLst>
            <a:gs pos="0">
              <a:schemeClr val="phClr">
                <a:tint val="50000"/>
                <a:alpha val="100000"/>
                <a:satMod val="160000"/>
                <a:lumMod val="105000"/>
              </a:schemeClr>
            </a:gs>
            <a:gs pos="41000">
              <a:schemeClr val="phClr">
                <a:tint val="57000"/>
                <a:satMod val="180000"/>
                <a:lumMod val="99000"/>
              </a:schemeClr>
            </a:gs>
            <a:gs pos="100000">
              <a:schemeClr val="phClr">
                <a:tint val="80000"/>
                <a:satMod val="200000"/>
                <a:lumMod val="104000"/>
              </a:schemeClr>
            </a:gs>
          </a:gsLst>
          <a:lin ang="5400000" scaled="1"/>
        </a:gradFill>
        <a:gradFill rotWithShape="1">
          <a:gsLst>
            <a:gs pos="0">
              <a:schemeClr val="phClr">
                <a:tint val="96000"/>
                <a:satMod val="130000"/>
                <a:lumMod val="114000"/>
              </a:schemeClr>
            </a:gs>
            <a:gs pos="60000">
              <a:schemeClr val="phClr">
                <a:tint val="100000"/>
                <a:satMod val="106000"/>
                <a:lumMod val="110000"/>
              </a:schemeClr>
            </a:gs>
            <a:gs pos="100000">
              <a:schemeClr val="ph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50800" dist="38100" dir="5400000" rotWithShape="0">
              <a:srgbClr val="000000">
                <a:alpha val="28000"/>
              </a:srgbClr>
            </a:outerShdw>
          </a:effectLst>
        </a:effectStyle>
        <a:effectStyle>
          <a:effectLst>
            <a:outerShdw blurRad="47625" dist="38100" dir="5400000" sy="98000" rotWithShape="0">
              <a:srgbClr val="000000">
                <a:alpha val="48000"/>
              </a:srgbClr>
            </a:outerShdw>
          </a:effectLst>
          <a:scene3d>
            <a:camera prst="orthographicFront">
              <a:rot lat="0" lon="0" rev="0"/>
            </a:camera>
            <a:lightRig rig="twoPt" dir="br">
              <a:rot lat="0" lon="0" rev="8700000"/>
            </a:lightRig>
          </a:scene3d>
          <a:sp3d prstMaterial="matte">
            <a:bevelT w="25400" h="53975"/>
          </a:sp3d>
        </a:effectStyle>
        <a:effectStyle>
          <a:effectLst>
            <a:reflection blurRad="12700" stA="24000" endPos="28000" dist="50800" dir="5400000" sy="-100000" rotWithShape="0"/>
          </a:effectLst>
          <a:scene3d>
            <a:camera prst="orthographicFront">
              <a:rot lat="0" lon="0" rev="0"/>
            </a:camera>
            <a:lightRig rig="threePt" dir="t">
              <a:rot lat="0" lon="0" rev="4800000"/>
            </a:lightRig>
          </a:scene3d>
          <a:sp3d>
            <a:bevelT w="69850" h="31750"/>
          </a:sp3d>
        </a:effectStyle>
      </a:effectStyleLst>
      <a:bgFillStyleLst>
        <a:solidFill>
          <a:schemeClr val="phClr"/>
        </a:solidFill>
        <a:gradFill rotWithShape="1">
          <a:gsLst>
            <a:gs pos="0">
              <a:schemeClr val="phClr">
                <a:tint val="100000"/>
                <a:shade val="80000"/>
                <a:satMod val="100000"/>
                <a:lumMod val="100000"/>
              </a:schemeClr>
            </a:gs>
            <a:gs pos="65000">
              <a:schemeClr val="phClr">
                <a:tint val="100000"/>
                <a:shade val="95000"/>
                <a:satMod val="100000"/>
                <a:lumMod val="100000"/>
              </a:schemeClr>
            </a:gs>
            <a:gs pos="100000">
              <a:schemeClr val="phClr">
                <a:tint val="88000"/>
                <a:shade val="100000"/>
                <a:satMod val="400000"/>
                <a:lumMod val="100000"/>
              </a:schemeClr>
            </a:gs>
          </a:gsLst>
          <a:lin ang="5400000" scaled="0"/>
        </a:gradFill>
        <a:blipFill rotWithShape="1">
          <a:blip xmlns:r="http://schemas.openxmlformats.org/officeDocument/2006/relationships" r:embed="rId1">
            <a:duotone>
              <a:schemeClr val="phClr">
                <a:tint val="95000"/>
                <a:satMod val="90000"/>
              </a:schemeClr>
              <a:schemeClr val="phClr">
                <a:shade val="92000"/>
              </a:schemeClr>
            </a:duotone>
          </a:blip>
          <a:tile tx="0" ty="0" sx="100000" sy="10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Perspective.thmx</Template>
  <TotalTime>267</TotalTime>
  <Words>589</Words>
  <Application>Microsoft Office PowerPoint</Application>
  <PresentationFormat>Widescreen</PresentationFormat>
  <Paragraphs>76</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Wingdings</vt:lpstr>
      <vt:lpstr>Perspective</vt:lpstr>
      <vt:lpstr>The GoJupiter Project</vt:lpstr>
      <vt:lpstr>Roles &amp; Contributions</vt:lpstr>
      <vt:lpstr>Site URL</vt:lpstr>
      <vt:lpstr>Idea Behind GoJupiter</vt:lpstr>
      <vt:lpstr>System Infrastructure</vt:lpstr>
      <vt:lpstr>Screen Shots of Final System</vt:lpstr>
      <vt:lpstr>Home Page</vt:lpstr>
      <vt:lpstr>Registration</vt:lpstr>
      <vt:lpstr>Book Travel</vt:lpstr>
      <vt:lpstr>Reviews</vt:lpstr>
      <vt:lpstr>Features of GoJupiter.com</vt:lpstr>
      <vt:lpstr>Team Members Contributions</vt:lpstr>
      <vt:lpstr>Lessons Learned</vt:lpstr>
      <vt:lpstr>GoJupiter, you won’t regret it!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Ingenuous Engineers</dc:title>
  <dc:creator>John Odlum</dc:creator>
  <cp:lastModifiedBy>John Odlum</cp:lastModifiedBy>
  <cp:revision>39</cp:revision>
  <dcterms:created xsi:type="dcterms:W3CDTF">2015-07-28T18:50:07Z</dcterms:created>
  <dcterms:modified xsi:type="dcterms:W3CDTF">2015-07-30T06:36:13Z</dcterms:modified>
</cp:coreProperties>
</file>

<file path=docProps/thumbnail.jpeg>
</file>